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52" r:id="rId5"/>
    <p:sldId id="1143" r:id="rId6"/>
    <p:sldId id="1154" r:id="rId7"/>
    <p:sldId id="1144" r:id="rId8"/>
    <p:sldId id="1145" r:id="rId9"/>
    <p:sldId id="1146" r:id="rId10"/>
    <p:sldId id="1155" r:id="rId11"/>
    <p:sldId id="1147" r:id="rId12"/>
    <p:sldId id="1148" r:id="rId13"/>
    <p:sldId id="1149" r:id="rId14"/>
    <p:sldId id="1156" r:id="rId15"/>
    <p:sldId id="1157" r:id="rId16"/>
    <p:sldId id="1150" r:id="rId17"/>
    <p:sldId id="1151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trip is fun,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kids keep quiet on the bus ride back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Rick asks, “Is there anything we can do for Daisy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762375" algn="l"/>
                <a:tab pos="6635750" algn="l"/>
                <a:tab pos="9237663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zoo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hotel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hospital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97264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34566" y="2464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考查名词辨析。句意同上。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医院。根据上文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the bus ride back”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在回来的公共汽车上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此处应是表达孩子们乘公共汽车回到学校。故选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55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Lisa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idea, “What about having a bake sale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we can make some money for the zoo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5130800" algn="l"/>
                <a:tab pos="6999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studies for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gives up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thinks of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listens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</a:p>
        </p:txBody>
      </p:sp>
      <p:sp>
        <p:nvSpPr>
          <p:cNvPr id="3" name="矩形 2"/>
          <p:cNvSpPr/>
          <p:nvPr/>
        </p:nvSpPr>
        <p:spPr>
          <a:xfrm>
            <a:off x="838622" y="19513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251089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 莉莎想到了一个主意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举办一个烘焙义卖怎么样？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”study 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about having a bake sale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we can make some money for the zoo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烘焙义卖怎么样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那样我们就可以为动物园赚些钱了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莉莎应是想到了一个主意。故选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kids all say, “People will love the idea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46163" hangingPunct="0">
              <a:spcAft>
                <a:spcPts val="0"/>
              </a:spcAft>
              <a:tabLst>
                <a:tab pos="41259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save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remember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</a:t>
            </a:r>
          </a:p>
        </p:txBody>
      </p:sp>
      <p:sp>
        <p:nvSpPr>
          <p:cNvPr id="4" name="矩形 3"/>
          <p:cNvSpPr/>
          <p:nvPr/>
        </p:nvSpPr>
        <p:spPr>
          <a:xfrm>
            <a:off x="838622" y="231221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太好了！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孩子们都说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人们会喜欢这个主意并帮忙！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”save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拯救；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will love the idea”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人们会喜欢这个主意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人们应是会喜欢这个主意并帮忙。故选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35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morning, the class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home-made cakes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cakes are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soon sell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We’ve collected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$300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Rick calls, “Let’s send the money to the zoo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542088" algn="l"/>
                <a:tab pos="91440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5226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60854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 第二天早上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全班同学把他们的家庭自制蛋糕带到学校。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品尝；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cakes are very ... and soon sell out.”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这些蛋糕非常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很快就卖光了。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孩子们应是把蛋糕带到学校。故选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51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morning, the class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home-made cakes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cakes are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soon sell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We’ve collected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$300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Rick calls, “Let’s send the money to the zoo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542088" algn="l"/>
                <a:tab pos="91440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 蛋糕非常美味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很快就卖光了。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美味的；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干净的；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大的。根据下文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soon sell out”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并且很快卖光了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蛋糕应是美味的。故选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14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morning, the class 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home-made cakes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cakes are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soon sell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We’ve collected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$300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Rick calls, “Let’s send the money to the zoo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762375" algn="l"/>
                <a:tab pos="6542088" algn="l"/>
                <a:tab pos="91440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between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</a:t>
            </a:r>
          </a:p>
        </p:txBody>
      </p:sp>
      <p:sp>
        <p:nvSpPr>
          <p:cNvPr id="3" name="矩形 2"/>
          <p:cNvSpPr/>
          <p:nvPr/>
        </p:nvSpPr>
        <p:spPr>
          <a:xfrm>
            <a:off x="910630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哇！我们已经筹集了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多美元！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”past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通过。根据上下文语境可知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此处表示筹集的金额应为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多美元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超过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48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weeks later, a thank-you note comes to the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kids,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for your help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Daisy has a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and see them at any 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City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1412776"/>
            <a:ext cx="11521280" cy="165618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407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780790" algn="l"/>
                <a:tab pos="6031230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32315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7" name="内容占位符 15"/>
          <p:cNvSpPr txBox="1">
            <a:spLocks/>
          </p:cNvSpPr>
          <p:nvPr/>
        </p:nvSpPr>
        <p:spPr bwMode="auto">
          <a:xfrm>
            <a:off x="360854" y="37170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 它是这样写的。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写。根据上下文语境并结合常识可知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感谢信的内容应用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76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200329"/>
          </a:xfrm>
        </p:spPr>
        <p:txBody>
          <a:bodyPr/>
          <a:lstStyle/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Daisy must love 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life now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Rick says and the class all smile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/>
          </a:p>
          <a:p>
            <a:pPr eaLnBrk="1" hangingPunct="0">
              <a:spcAft>
                <a:spcPts val="0"/>
              </a:spcAft>
              <a:tabLst>
                <a:tab pos="3780790" algn="l"/>
                <a:tab pos="6031230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25368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6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 戴西现在一定很爱她的新生活！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年轻的；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自由的。根据上文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“Daisy has a friend.”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戴西现在有了朋友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因此应是有了新的生活。故选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22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这篇文章讲述了瑞克和他的同学们参观城市动物园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发现新来的水獭戴西感到孤独。于是他们通过举办烘焙义卖来筹款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帮助戴西找到一个朋友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并收到动物园的感谢信。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58" y="836712"/>
            <a:ext cx="10645696" cy="1139842"/>
          </a:xfrm>
          <a:prstGeom prst="rect">
            <a:avLst/>
          </a:prstGeom>
        </p:spPr>
      </p:pic>
      <p:pic>
        <p:nvPicPr>
          <p:cNvPr id="4" name="语篇导航-DA.eps" descr="id:21474872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291074"/>
            <a:ext cx="1364615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Rick and his classmates are visiting the City Zoo near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Wells, a zookeeper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them around and says, “Let’s go and see our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—Daisy, an otter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3762375" algn="l"/>
                <a:tab pos="6459538" algn="l"/>
                <a:tab pos="93313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7248" y="24881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考查动词辨析。句意：威尔士先生是一位动物饲养员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带他们参观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并说：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让我们去看看我们的新动物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戴西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一只水獭！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”order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展示。根据上文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“Rick and his classmates are visiting the City Zoo near their school.”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瑞克和他的同学们正在参观学校附近的城市动物园。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威尔士先生带领孩子们参观动物园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</a:t>
            </a:r>
            <a:r>
              <a:rPr lang="en-US" altLang="zh-CN" b="1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5789191"/>
            <a:ext cx="3016749" cy="62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Rick and his classmates are visiting the City Zoo near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Wells, a zookeeper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them around and says, “Let’s go and see our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—Daisy, an otter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3762375" algn="l"/>
                <a:tab pos="6459538" algn="l"/>
                <a:tab pos="93313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centre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symbol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animal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rule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让我们去看看我们的新动物戴西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一只水獭！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象征；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规则。根据下文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 otter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此处表达新来的是一只动物。故选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52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kids happily run to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 they see the otter lying near the water, looking 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Daisy sick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Rick asks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32250" algn="l"/>
                <a:tab pos="6096000" algn="l"/>
                <a:tab pos="80772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village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hall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pool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station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6126" y="25101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 孩子们高兴地跑到一个水池。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村庄；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车站。根据下文的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“lying near the water”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躺在水边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孩子们跑到的是一个有水的地方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）最为合适。故选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needs friends,”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Wells says, “But we have no money to buy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3663" algn="l"/>
                <a:tab pos="3951288" algn="l"/>
                <a:tab pos="6459538" algn="l"/>
                <a:tab pos="9413875" algn="l"/>
              </a:tabLst>
            </a:pP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6552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34566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 她只是需要朋友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……just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we have no money to buy ... otter.”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但是我们没钱买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水獭。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戴西并不是生病了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只是需要朋友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）最为合适。故选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37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needs friends,”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Wells says, “But we have no money to buy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3663" algn="l"/>
                <a:tab pos="3951288" algn="l"/>
                <a:tab pos="6459538" algn="l"/>
                <a:tab pos="9413875" algn="l"/>
              </a:tabLst>
            </a:pP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other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another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others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other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19629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42088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考查限定词的用法。句意： 但是我们没有钱去买另一只水獭。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常用来修饰复数名词或不可数名词；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另一个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常用来修饰可数名词单数；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其他的东西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用作代词；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另一个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指特定的某人或某物之外的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另一个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u="wavy" dirty="0" smtClean="0">
              <a:solidFill>
                <a:srgbClr val="FF0000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此处表达再买一只水獭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129" y="4231085"/>
            <a:ext cx="7696112" cy="95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life without a friend is terrible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kids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Daisy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51288" algn="l"/>
                <a:tab pos="6365875" algn="l"/>
                <a:tab pos="87915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scared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bored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sorry</a:t>
            </a:r>
          </a:p>
        </p:txBody>
      </p:sp>
      <p:sp>
        <p:nvSpPr>
          <p:cNvPr id="3" name="矩形 2"/>
          <p:cNvSpPr/>
          <p:nvPr/>
        </p:nvSpPr>
        <p:spPr>
          <a:xfrm>
            <a:off x="866670" y="22768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28248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 孩子们为戴西感到遗憾。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遗憾的。根据上文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life without a friend is terrible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没有朋友的生活是可怕的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孩子们对戴西的孤独应是感到遗憾的。故选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trip is fun,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kids keep quiet on the bus ride back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Rick asks, “Is there anything we can do for Daisy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635750" algn="l"/>
                <a:tab pos="9237663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935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34566" y="24928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 这次旅行很有趣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但孩子们在回学校的公交车上保持安静。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否则。根据前后句意可知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此处表达旅行本来很有趣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但是孩子们在回程时保持安静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）表达转折关系。故选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1894</Words>
  <Application>Microsoft Office PowerPoint</Application>
  <PresentationFormat>自定义</PresentationFormat>
  <Paragraphs>70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444</cp:revision>
  <dcterms:created xsi:type="dcterms:W3CDTF">2020-11-06T05:24:00Z</dcterms:created>
  <dcterms:modified xsi:type="dcterms:W3CDTF">2025-09-17T12:11:20Z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